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71" r:id="rId7"/>
    <p:sldId id="270" r:id="rId8"/>
    <p:sldId id="269" r:id="rId9"/>
    <p:sldId id="272" r:id="rId10"/>
    <p:sldId id="273" r:id="rId11"/>
    <p:sldId id="262" r:id="rId12"/>
    <p:sldId id="263" r:id="rId13"/>
    <p:sldId id="264" r:id="rId14"/>
    <p:sldId id="265" r:id="rId15"/>
    <p:sldId id="266" r:id="rId16"/>
    <p:sldId id="274" r:id="rId17"/>
    <p:sldId id="267" r:id="rId18"/>
    <p:sldId id="275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찬형" initials="김찬" lastIdx="14" clrIdx="0">
    <p:extLst>
      <p:ext uri="{19B8F6BF-5375-455C-9EA6-DF929625EA0E}">
        <p15:presenceInfo xmlns:p15="http://schemas.microsoft.com/office/powerpoint/2012/main" userId="b3f803379fa1bab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03T19:07:25.273" idx="5">
    <p:pos x="10" y="10"/>
    <p:text>간단하게 딥 러닝에 대해 설명하기</p:text>
    <p:extLst>
      <p:ext uri="{C676402C-5697-4E1C-873F-D02D1690AC5C}">
        <p15:threadingInfo xmlns:p15="http://schemas.microsoft.com/office/powerpoint/2012/main" timeZoneBias="-540"/>
      </p:ext>
    </p:extLst>
  </p:cm>
  <p:cm authorId="1" dt="2019-08-03T19:38:19.257" idx="10">
    <p:pos x="10" y="146"/>
    <p:text>컴퓨터가 이미지를 인식하게끔 하는 방법</p:text>
    <p:extLst>
      <p:ext uri="{C676402C-5697-4E1C-873F-D02D1690AC5C}">
        <p15:threadingInfo xmlns:p15="http://schemas.microsoft.com/office/powerpoint/2012/main" timeZoneBias="-540">
          <p15:parentCm authorId="1" idx="5"/>
        </p15:threadingInfo>
      </p:ext>
    </p:extLst>
  </p:cm>
  <p:cm authorId="1" dt="2019-08-03T19:38:48.345" idx="11">
    <p:pos x="10" y="282"/>
    <p:text>첫 번쨰는 알고리즘만으로 그 어떤 대상을 구분하는 것이고</p:text>
    <p:extLst>
      <p:ext uri="{C676402C-5697-4E1C-873F-D02D1690AC5C}">
        <p15:threadingInfo xmlns:p15="http://schemas.microsoft.com/office/powerpoint/2012/main" timeZoneBias="-540">
          <p15:parentCm authorId="1" idx="5"/>
        </p15:threadingInfo>
      </p:ext>
    </p:extLst>
  </p:cm>
  <p:cm authorId="1" dt="2019-08-03T19:40:02.520" idx="12">
    <p:pos x="10" y="418"/>
    <p:text>두 번째는 사람이 생각한 특징, 그러니까 8같은 경우에는 동그라미가 위아래로 붙어있다던지 하는 특징과 데이터를 제공하여 학습시키는 방법이 있고</p:text>
    <p:extLst>
      <p:ext uri="{C676402C-5697-4E1C-873F-D02D1690AC5C}">
        <p15:threadingInfo xmlns:p15="http://schemas.microsoft.com/office/powerpoint/2012/main" timeZoneBias="-540">
          <p15:parentCm authorId="1" idx="5"/>
        </p15:threadingInfo>
      </p:ext>
    </p:extLst>
  </p:cm>
  <p:cm authorId="1" dt="2019-08-03T19:40:33.991" idx="13">
    <p:pos x="10" y="554"/>
    <p:text>세 번째는 오로지 데이터만 제공해서 학습시켜 결과를 내게끔 하는 딥러닝이 있습니다.</p:text>
    <p:extLst>
      <p:ext uri="{C676402C-5697-4E1C-873F-D02D1690AC5C}">
        <p15:threadingInfo xmlns:p15="http://schemas.microsoft.com/office/powerpoint/2012/main" timeZoneBias="-540">
          <p15:parentCm authorId="1" idx="5"/>
        </p15:threadingInfo>
      </p:ext>
    </p:extLst>
  </p:cm>
  <p:cm authorId="1" dt="2019-08-03T19:52:13.206" idx="14">
    <p:pos x="10" y="690"/>
    <p:text>이런 인식 문제는 오래전부터 연구됐지만 최근에 와서야 급속도로 발전을 하고있습니다.</p:text>
    <p:extLst>
      <p:ext uri="{C676402C-5697-4E1C-873F-D02D1690AC5C}">
        <p15:threadingInfo xmlns:p15="http://schemas.microsoft.com/office/powerpoint/2012/main" timeZoneBias="-540">
          <p15:parentCm authorId="1" idx="5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02T16:52:52.837" idx="4">
    <p:pos x="10" y="10"/>
    <p:text>20만번 학습 결과 그래프를 동영상 재생 후에 사진으로 띄워주기</p:text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D5E41B-0AB1-4FB6-95CF-CDEC32894F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E1A85E-2940-4781-ADAE-14AFB0CD44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215D18-C900-48CB-A079-679D03194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C9E74-BF29-4BC7-828D-8C5929E151D5}" type="datetimeFigureOut">
              <a:rPr lang="ko-KR" altLang="en-US" smtClean="0"/>
              <a:t>2022-03-19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A3454-6264-43F6-A1EA-408352F25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FC83EE-7850-4784-A9FC-53744FFF0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2F29-653F-4487-B688-0830789DB4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173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335AEC-78EA-45A4-B7E7-2CBE3E7FD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CD2A698-3143-4154-8A4A-0A26084851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98CA8A-4370-40CD-BAE1-2CADB8DF9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C9E74-BF29-4BC7-828D-8C5929E151D5}" type="datetimeFigureOut">
              <a:rPr lang="ko-KR" altLang="en-US" smtClean="0"/>
              <a:t>2022-03-19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467824-68F0-4F59-B55D-884CC8203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1FF938-52A5-4D21-92B3-865F9DDCF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2F29-653F-4487-B688-0830789DB4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862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08C2093-0E99-4F93-A784-8ABDA4E172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86AC14-F0B5-4D70-87F0-EEFCAEC01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7D7EE9-81F0-4CAB-BD03-70D70D718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C9E74-BF29-4BC7-828D-8C5929E151D5}" type="datetimeFigureOut">
              <a:rPr lang="ko-KR" altLang="en-US" smtClean="0"/>
              <a:t>2022-03-19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D7B97B-0471-4B6C-A024-27103ACBD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EB2FE1-3EC8-4DA8-A649-3CE589B3D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2F29-653F-4487-B688-0830789DB4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24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57C30B-9BEE-4D6D-9C11-417683BD3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8D2482-F43E-4E3C-802D-5B388A25A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5EFFF0-94F2-4A59-8414-15249228E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C9E74-BF29-4BC7-828D-8C5929E151D5}" type="datetimeFigureOut">
              <a:rPr lang="ko-KR" altLang="en-US" smtClean="0"/>
              <a:t>2022-03-19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428638-2213-4CDA-B444-78B42AA74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A88C2D-8C3A-4833-84C2-824A66CD2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2F29-653F-4487-B688-0830789DB4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904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0C7B22-F3E0-4437-A9CF-5BCE3FBD7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63E3F4-A75C-4C0D-9B10-17D90901F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0CF87F-A622-4757-8A7C-BB349047B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C9E74-BF29-4BC7-828D-8C5929E151D5}" type="datetimeFigureOut">
              <a:rPr lang="ko-KR" altLang="en-US" smtClean="0"/>
              <a:t>2022-03-19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0382E6-425E-418D-8DAA-311EE5A5E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AA6F37-5E05-4EE2-9D65-B5558DC5E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2F29-653F-4487-B688-0830789DB4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019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67F29-713B-422E-85F6-4EF820C42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1A59D0-27EA-4C36-B001-73B176C8DC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90C9A5-8BD7-4481-94C6-1C90135582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508709-7047-4FC4-9864-BDB8CC504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C9E74-BF29-4BC7-828D-8C5929E151D5}" type="datetimeFigureOut">
              <a:rPr lang="ko-KR" altLang="en-US" smtClean="0"/>
              <a:t>2022-03-19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2D265D-9C64-4842-940D-1A667DF92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254D38-E016-4F18-83ED-83F7BB1D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2F29-653F-4487-B688-0830789DB4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779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6F5012-AAEA-4FBB-B137-1D6F3588E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EC7A0D-7D96-47DB-B835-FCE996DCF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27ACB1-6EAD-4FC2-8CC7-F468BFF29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8581ADC-E003-47FB-A920-A2EE40AF4B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CFD308-DA12-4821-8131-DEDE039768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EE33E79-0773-442A-8EFD-20A04C4C2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C9E74-BF29-4BC7-828D-8C5929E151D5}" type="datetimeFigureOut">
              <a:rPr lang="ko-KR" altLang="en-US" smtClean="0"/>
              <a:t>2022-03-19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9A30098-D82E-4252-B9B1-CF3567716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5123AC8-9EF6-4380-B91E-9D4290F09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2F29-653F-4487-B688-0830789DB4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603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0802D5-BA06-43E4-A5BD-26C21E3CD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48E838B-73C3-494E-B46C-B248E93E4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C9E74-BF29-4BC7-828D-8C5929E151D5}" type="datetimeFigureOut">
              <a:rPr lang="ko-KR" altLang="en-US" smtClean="0"/>
              <a:t>2022-03-19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1ADC220-6604-41C2-ABF8-87991149D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A9019DB-48B2-4884-9E21-CED32E80B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2F29-653F-4487-B688-0830789DB4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842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0C7E52C-C153-4960-880A-C88B4D806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C9E74-BF29-4BC7-828D-8C5929E151D5}" type="datetimeFigureOut">
              <a:rPr lang="ko-KR" altLang="en-US" smtClean="0"/>
              <a:t>2022-03-19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E0BE56C-C5D1-4477-A66C-72010A2F0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FE8A73-4C92-4C3C-966D-DC62553BD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2F29-653F-4487-B688-0830789DB4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232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C717A9-7274-42B7-988F-488253BFE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92823F-8858-4D92-83A9-8C898B9C4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293EE3-08FE-45BF-A68F-CBE5506C42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870E85-EFBF-40AD-A0EA-6D7618954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C9E74-BF29-4BC7-828D-8C5929E151D5}" type="datetimeFigureOut">
              <a:rPr lang="ko-KR" altLang="en-US" smtClean="0"/>
              <a:t>2022-03-19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62BC9A-65FB-4359-9BD9-17A184B66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147824-1A39-4FE2-BFC8-177468038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2F29-653F-4487-B688-0830789DB4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098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DDF4C-72C7-407E-87A3-3D84DD96F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2368705-A3B3-4FEE-968D-D48816E73E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8214FF-141E-4D47-8D7F-4D084F9CEC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0E7828-87D0-4257-832D-3C12C7E24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C9E74-BF29-4BC7-828D-8C5929E151D5}" type="datetimeFigureOut">
              <a:rPr lang="ko-KR" altLang="en-US" smtClean="0"/>
              <a:t>2022-03-19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9CA075-5C6E-4EF6-BD7C-80466CCEE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B51AEC-88FB-4F42-9502-E4F727E04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2F29-653F-4487-B688-0830789DB4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854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5758BC3-229B-49F7-9BD2-4D0340C8F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4C3893-C417-4166-8976-2FF23FCDB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E9B239-AE3D-4100-923A-1FC95C4483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1C9E74-BF29-4BC7-828D-8C5929E151D5}" type="datetimeFigureOut">
              <a:rPr lang="ko-KR" altLang="en-US" smtClean="0"/>
              <a:t>2022-03-19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2147A5-74A4-4A0C-8831-E2D9A88774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87544D-B003-4688-9B80-E4025695C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E2F29-653F-4487-B688-0830789DB4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584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comments" Target="../comments/commen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9892F64-AAC2-45C2-921C-C6D4BC829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43" y="1656705"/>
            <a:ext cx="3544589" cy="35445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AC8C20-C030-4D0D-ACD5-C5217F313E36}"/>
              </a:ext>
            </a:extLst>
          </p:cNvPr>
          <p:cNvSpPr txBox="1"/>
          <p:nvPr/>
        </p:nvSpPr>
        <p:spPr>
          <a:xfrm>
            <a:off x="5973417" y="2285999"/>
            <a:ext cx="37172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/>
              <a:t>Neuron</a:t>
            </a:r>
            <a:endParaRPr lang="ko-KR" altLang="en-US" sz="7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55628A-9C1F-492C-B513-43868B36C5BF}"/>
              </a:ext>
            </a:extLst>
          </p:cNvPr>
          <p:cNvSpPr txBox="1"/>
          <p:nvPr/>
        </p:nvSpPr>
        <p:spPr>
          <a:xfrm>
            <a:off x="6867940" y="3607906"/>
            <a:ext cx="4353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딥 러닝 시뮬레이션 프로젝트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C345B89-6246-4062-B501-26CBC7B2E6D8}"/>
              </a:ext>
            </a:extLst>
          </p:cNvPr>
          <p:cNvCxnSpPr>
            <a:cxnSpLocks/>
          </p:cNvCxnSpPr>
          <p:nvPr/>
        </p:nvCxnSpPr>
        <p:spPr>
          <a:xfrm flipV="1">
            <a:off x="5774635" y="2037523"/>
            <a:ext cx="0" cy="25344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12476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1CB20F9-C1E2-40A0-A134-BD4AFB9D3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796" y="2940821"/>
            <a:ext cx="4562475" cy="2381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A8906C6-49B8-443D-BFBF-4CDB315E36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47" y="2896431"/>
            <a:ext cx="4747957" cy="2457353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C2820EF8-E6F6-4A8F-985B-4F12BA8B5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86830"/>
            <a:ext cx="10515600" cy="787813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2. </a:t>
            </a:r>
            <a:r>
              <a:rPr lang="ko-KR" altLang="en-US" sz="2800" dirty="0" err="1"/>
              <a:t>딥러닝이란</a:t>
            </a:r>
            <a:r>
              <a:rPr lang="en-US" altLang="ko-KR" sz="2800" dirty="0"/>
              <a:t>?</a:t>
            </a:r>
            <a:endParaRPr lang="ko-KR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092587-3458-4E1F-BAD3-2DB297D848BA}"/>
              </a:ext>
            </a:extLst>
          </p:cNvPr>
          <p:cNvSpPr txBox="1"/>
          <p:nvPr/>
        </p:nvSpPr>
        <p:spPr>
          <a:xfrm>
            <a:off x="675855" y="983972"/>
            <a:ext cx="4015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2.5. </a:t>
            </a:r>
            <a:r>
              <a:rPr lang="ko-KR" altLang="en-US" sz="3200" dirty="0"/>
              <a:t>딥러닝 시작하기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46FA1E8-4AFC-481C-B45A-5468590099A5}"/>
              </a:ext>
            </a:extLst>
          </p:cNvPr>
          <p:cNvCxnSpPr>
            <a:cxnSpLocks/>
          </p:cNvCxnSpPr>
          <p:nvPr/>
        </p:nvCxnSpPr>
        <p:spPr>
          <a:xfrm>
            <a:off x="549966" y="1588628"/>
            <a:ext cx="500600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39B36D5-CD81-4BDC-BC81-5777F240BC4C}"/>
              </a:ext>
            </a:extLst>
          </p:cNvPr>
          <p:cNvSpPr txBox="1"/>
          <p:nvPr/>
        </p:nvSpPr>
        <p:spPr>
          <a:xfrm>
            <a:off x="2485387" y="2334793"/>
            <a:ext cx="1290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C</a:t>
            </a:r>
            <a:r>
              <a:rPr lang="ko-KR" altLang="en-US" sz="2800" dirty="0"/>
              <a:t>언어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8BAAA2-2C30-4C04-822C-0C2030FB67F4}"/>
              </a:ext>
            </a:extLst>
          </p:cNvPr>
          <p:cNvSpPr txBox="1"/>
          <p:nvPr/>
        </p:nvSpPr>
        <p:spPr>
          <a:xfrm>
            <a:off x="8225808" y="2334793"/>
            <a:ext cx="1290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딥러닝</a:t>
            </a:r>
          </a:p>
        </p:txBody>
      </p:sp>
    </p:spTree>
    <p:extLst>
      <p:ext uri="{BB962C8B-B14F-4D97-AF65-F5344CB8AC3E}">
        <p14:creationId xmlns:p14="http://schemas.microsoft.com/office/powerpoint/2010/main" val="307217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B1362FE-F0B9-43E1-A57B-32F26B1D3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86830"/>
            <a:ext cx="10515600" cy="787813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3. </a:t>
            </a:r>
            <a:r>
              <a:rPr lang="ko-KR" altLang="en-US" sz="2800" dirty="0"/>
              <a:t>일정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054ECF-502A-4412-AB1E-AE2E023A49C3}"/>
              </a:ext>
            </a:extLst>
          </p:cNvPr>
          <p:cNvSpPr txBox="1"/>
          <p:nvPr/>
        </p:nvSpPr>
        <p:spPr>
          <a:xfrm>
            <a:off x="675856" y="983972"/>
            <a:ext cx="3667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3.1. </a:t>
            </a:r>
            <a:r>
              <a:rPr lang="ko-KR" altLang="en-US" sz="3200" dirty="0"/>
              <a:t>일정표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DF03638-079C-4B51-B050-D251424F3CCC}"/>
              </a:ext>
            </a:extLst>
          </p:cNvPr>
          <p:cNvCxnSpPr>
            <a:cxnSpLocks/>
          </p:cNvCxnSpPr>
          <p:nvPr/>
        </p:nvCxnSpPr>
        <p:spPr>
          <a:xfrm>
            <a:off x="549966" y="1588628"/>
            <a:ext cx="500600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8027093-26B7-43B8-B96E-195B2532F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130096"/>
              </p:ext>
            </p:extLst>
          </p:nvPr>
        </p:nvGraphicFramePr>
        <p:xfrm>
          <a:off x="1233877" y="2024510"/>
          <a:ext cx="4663799" cy="41257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07480">
                  <a:extLst>
                    <a:ext uri="{9D8B030D-6E8A-4147-A177-3AD203B41FA5}">
                      <a16:colId xmlns:a16="http://schemas.microsoft.com/office/drawing/2014/main" val="399535712"/>
                    </a:ext>
                  </a:extLst>
                </a:gridCol>
                <a:gridCol w="729500">
                  <a:extLst>
                    <a:ext uri="{9D8B030D-6E8A-4147-A177-3AD203B41FA5}">
                      <a16:colId xmlns:a16="http://schemas.microsoft.com/office/drawing/2014/main" val="2617749938"/>
                    </a:ext>
                  </a:extLst>
                </a:gridCol>
                <a:gridCol w="729500">
                  <a:extLst>
                    <a:ext uri="{9D8B030D-6E8A-4147-A177-3AD203B41FA5}">
                      <a16:colId xmlns:a16="http://schemas.microsoft.com/office/drawing/2014/main" val="1964291394"/>
                    </a:ext>
                  </a:extLst>
                </a:gridCol>
                <a:gridCol w="731356">
                  <a:extLst>
                    <a:ext uri="{9D8B030D-6E8A-4147-A177-3AD203B41FA5}">
                      <a16:colId xmlns:a16="http://schemas.microsoft.com/office/drawing/2014/main" val="2478838982"/>
                    </a:ext>
                  </a:extLst>
                </a:gridCol>
                <a:gridCol w="731822">
                  <a:extLst>
                    <a:ext uri="{9D8B030D-6E8A-4147-A177-3AD203B41FA5}">
                      <a16:colId xmlns:a16="http://schemas.microsoft.com/office/drawing/2014/main" val="3251034710"/>
                    </a:ext>
                  </a:extLst>
                </a:gridCol>
                <a:gridCol w="734141">
                  <a:extLst>
                    <a:ext uri="{9D8B030D-6E8A-4147-A177-3AD203B41FA5}">
                      <a16:colId xmlns:a16="http://schemas.microsoft.com/office/drawing/2014/main" val="570624193"/>
                    </a:ext>
                  </a:extLst>
                </a:gridCol>
              </a:tblGrid>
              <a:tr h="4979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주차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요일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5178" marR="751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월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5178" marR="751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화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5178" marR="751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수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5178" marR="751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목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5178" marR="751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금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5178" marR="751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852758"/>
                  </a:ext>
                </a:extLst>
              </a:tr>
              <a:tr h="6225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주차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5178" marR="751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8862" marR="108862" marT="54431" marB="544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이론공부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5178" marR="751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수작업</a:t>
                      </a:r>
                      <a:endParaRPr lang="ko-KR" sz="11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8862" marR="108862" marT="54431" marB="544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815500"/>
                  </a:ext>
                </a:extLst>
              </a:tr>
              <a:tr h="5952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주차</a:t>
                      </a:r>
                      <a:endParaRPr lang="ko-KR" sz="11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5178" marR="751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수작업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8862" marR="108862" marT="54431" marB="544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Use case Diagram 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작성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5178" marR="751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751752"/>
                  </a:ext>
                </a:extLst>
              </a:tr>
              <a:tr h="6274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주차</a:t>
                      </a:r>
                      <a:endParaRPr lang="ko-KR" sz="11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5178" marR="751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Affine 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계층을 넣다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8862" marR="108862" marT="54431" marB="544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</a:rPr>
                        <a:t>ReLU </a:t>
                      </a: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계층을 넣다</a:t>
                      </a:r>
                      <a:endParaRPr lang="ko-KR" sz="11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5178" marR="751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</a:rPr>
                        <a:t>Softmax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계층을 넣다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5178" marR="751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0719132"/>
                  </a:ext>
                </a:extLst>
              </a:tr>
              <a:tr h="60594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주차</a:t>
                      </a:r>
                      <a:endParaRPr lang="ko-KR" sz="11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5178" marR="751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추론하다</a:t>
                      </a:r>
                      <a:endParaRPr lang="ko-KR" sz="11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8862" marR="108862" marT="54431" marB="544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학습하다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8862" marR="108862" marT="54431" marB="544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140551"/>
                  </a:ext>
                </a:extLst>
              </a:tr>
              <a:tr h="595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주차</a:t>
                      </a:r>
                      <a:endParaRPr lang="ko-KR" sz="11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5178" marR="751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</a:rPr>
                        <a:t>Dropout</a:t>
                      </a: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계층을 넣다</a:t>
                      </a:r>
                      <a:endParaRPr lang="ko-KR" sz="11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8862" marR="108862" marT="54431" marB="544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Convolution 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계층을 넣다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8862" marR="108862" marT="54431" marB="544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745652"/>
                  </a:ext>
                </a:extLst>
              </a:tr>
              <a:tr h="5812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주차</a:t>
                      </a:r>
                      <a:endParaRPr lang="ko-KR" sz="11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5178" marR="751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Pooling </a:t>
                      </a: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계층을 넣다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8862" marR="108862" marT="54431" marB="544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계층을 빼다</a:t>
                      </a:r>
                      <a:endParaRPr lang="ko-KR" sz="11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8862" marR="108862" marT="54431" marB="544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저장하다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5178" marR="751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940962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53F8DEC-742D-4507-8BBE-43AC2172C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926186"/>
              </p:ext>
            </p:extLst>
          </p:nvPr>
        </p:nvGraphicFramePr>
        <p:xfrm>
          <a:off x="6300192" y="2024510"/>
          <a:ext cx="4663796" cy="41257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07481">
                  <a:extLst>
                    <a:ext uri="{9D8B030D-6E8A-4147-A177-3AD203B41FA5}">
                      <a16:colId xmlns:a16="http://schemas.microsoft.com/office/drawing/2014/main" val="3417117781"/>
                    </a:ext>
                  </a:extLst>
                </a:gridCol>
                <a:gridCol w="729499">
                  <a:extLst>
                    <a:ext uri="{9D8B030D-6E8A-4147-A177-3AD203B41FA5}">
                      <a16:colId xmlns:a16="http://schemas.microsoft.com/office/drawing/2014/main" val="3809766764"/>
                    </a:ext>
                  </a:extLst>
                </a:gridCol>
                <a:gridCol w="729499">
                  <a:extLst>
                    <a:ext uri="{9D8B030D-6E8A-4147-A177-3AD203B41FA5}">
                      <a16:colId xmlns:a16="http://schemas.microsoft.com/office/drawing/2014/main" val="1697954101"/>
                    </a:ext>
                  </a:extLst>
                </a:gridCol>
                <a:gridCol w="731356">
                  <a:extLst>
                    <a:ext uri="{9D8B030D-6E8A-4147-A177-3AD203B41FA5}">
                      <a16:colId xmlns:a16="http://schemas.microsoft.com/office/drawing/2014/main" val="2218428688"/>
                    </a:ext>
                  </a:extLst>
                </a:gridCol>
                <a:gridCol w="731821">
                  <a:extLst>
                    <a:ext uri="{9D8B030D-6E8A-4147-A177-3AD203B41FA5}">
                      <a16:colId xmlns:a16="http://schemas.microsoft.com/office/drawing/2014/main" val="1616367443"/>
                    </a:ext>
                  </a:extLst>
                </a:gridCol>
                <a:gridCol w="734140">
                  <a:extLst>
                    <a:ext uri="{9D8B030D-6E8A-4147-A177-3AD203B41FA5}">
                      <a16:colId xmlns:a16="http://schemas.microsoft.com/office/drawing/2014/main" val="3313292388"/>
                    </a:ext>
                  </a:extLst>
                </a:gridCol>
              </a:tblGrid>
              <a:tr h="492519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주차 </a:t>
                      </a:r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요일</a:t>
                      </a:r>
                    </a:p>
                  </a:txBody>
                  <a:tcPr marL="83349" marR="833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</a:p>
                  </a:txBody>
                  <a:tcPr marL="83349" marR="833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</a:t>
                      </a:r>
                    </a:p>
                  </a:txBody>
                  <a:tcPr marL="83349" marR="833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</a:t>
                      </a:r>
                    </a:p>
                  </a:txBody>
                  <a:tcPr marL="83349" marR="833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목</a:t>
                      </a:r>
                    </a:p>
                  </a:txBody>
                  <a:tcPr marL="83349" marR="833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금</a:t>
                      </a:r>
                    </a:p>
                  </a:txBody>
                  <a:tcPr marL="83349" marR="833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052387"/>
                  </a:ext>
                </a:extLst>
              </a:tr>
              <a:tr h="60553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주차</a:t>
                      </a:r>
                    </a:p>
                  </a:txBody>
                  <a:tcPr marL="83349" marR="833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불러오다</a:t>
                      </a:r>
                    </a:p>
                  </a:txBody>
                  <a:tcPr marL="83349" marR="833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테스트 및 개선</a:t>
                      </a:r>
                    </a:p>
                  </a:txBody>
                  <a:tcPr marL="48735" marR="487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0936" marR="40936" marT="0" marB="0" anchor="ctr"/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0936" marR="40936" marT="0" marB="0" anchor="ctr"/>
                </a:tc>
                <a:extLst>
                  <a:ext uri="{0D108BD9-81ED-4DB2-BD59-A6C34878D82A}">
                    <a16:rowId xmlns:a16="http://schemas.microsoft.com/office/drawing/2014/main" val="3172281991"/>
                  </a:ext>
                </a:extLst>
              </a:tr>
              <a:tr h="60553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r>
                        <a:rPr lang="ko-KR" altLang="en-US" sz="11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주차</a:t>
                      </a:r>
                    </a:p>
                  </a:txBody>
                  <a:tcPr marL="83349" marR="833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테스트 및 개선</a:t>
                      </a:r>
                    </a:p>
                  </a:txBody>
                  <a:tcPr marL="48735" marR="487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0936" marR="40936" marT="0" marB="0" anchor="ctr"/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0936" marR="40936" marT="0" marB="0" anchor="ctr"/>
                </a:tc>
                <a:extLst>
                  <a:ext uri="{0D108BD9-81ED-4DB2-BD59-A6C34878D82A}">
                    <a16:rowId xmlns:a16="http://schemas.microsoft.com/office/drawing/2014/main" val="3761743242"/>
                  </a:ext>
                </a:extLst>
              </a:tr>
              <a:tr h="60553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r>
                        <a:rPr lang="ko-KR" altLang="en-US" sz="11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주차</a:t>
                      </a:r>
                    </a:p>
                  </a:txBody>
                  <a:tcPr marL="83349" marR="833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테스트 및 개선</a:t>
                      </a:r>
                    </a:p>
                  </a:txBody>
                  <a:tcPr marL="108862" marR="108862" marT="54431" marB="544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추가</a:t>
                      </a:r>
                      <a:r>
                        <a:rPr 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)STN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계층을 넣다</a:t>
                      </a:r>
                      <a:r>
                        <a:rPr 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735" marR="487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0936" marR="40936" marT="0" marB="0" anchor="ctr"/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0936" marR="40936" marT="0" marB="0" anchor="ctr"/>
                </a:tc>
                <a:extLst>
                  <a:ext uri="{0D108BD9-81ED-4DB2-BD59-A6C34878D82A}">
                    <a16:rowId xmlns:a16="http://schemas.microsoft.com/office/drawing/2014/main" val="2087877825"/>
                  </a:ext>
                </a:extLst>
              </a:tr>
              <a:tr h="60553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1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주차</a:t>
                      </a:r>
                    </a:p>
                  </a:txBody>
                  <a:tcPr marL="83349" marR="833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테스트</a:t>
                      </a:r>
                    </a:p>
                  </a:txBody>
                  <a:tcPr marL="83349" marR="833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추가</a:t>
                      </a:r>
                      <a:r>
                        <a:rPr 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미니배치하다</a:t>
                      </a:r>
                      <a:r>
                        <a:rPr 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735" marR="487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0936" marR="40936" marT="0" marB="0" anchor="ctr"/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0936" marR="40936" marT="0" marB="0" anchor="ctr"/>
                </a:tc>
                <a:extLst>
                  <a:ext uri="{0D108BD9-81ED-4DB2-BD59-A6C34878D82A}">
                    <a16:rowId xmlns:a16="http://schemas.microsoft.com/office/drawing/2014/main" val="832857044"/>
                  </a:ext>
                </a:extLst>
              </a:tr>
              <a:tr h="60553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r>
                        <a:rPr lang="ko-KR" altLang="en-US" sz="11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주차</a:t>
                      </a:r>
                    </a:p>
                  </a:txBody>
                  <a:tcPr marL="83349" marR="833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문서작업 및 발표준비</a:t>
                      </a:r>
                    </a:p>
                  </a:txBody>
                  <a:tcPr marL="48735" marR="487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0936" marR="40936" marT="0" marB="0" anchor="ctr"/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0936" marR="40936" marT="0" marB="0" anchor="ctr"/>
                </a:tc>
                <a:extLst>
                  <a:ext uri="{0D108BD9-81ED-4DB2-BD59-A6C34878D82A}">
                    <a16:rowId xmlns:a16="http://schemas.microsoft.com/office/drawing/2014/main" val="285393885"/>
                  </a:ext>
                </a:extLst>
              </a:tr>
              <a:tr h="60553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주차</a:t>
                      </a:r>
                    </a:p>
                  </a:txBody>
                  <a:tcPr marL="83349" marR="833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발표</a:t>
                      </a:r>
                    </a:p>
                  </a:txBody>
                  <a:tcPr marL="83349" marR="833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862" marR="108862" marT="54431" marB="544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altLang="en-US" sz="1100" b="0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349" marR="833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349" marR="833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381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11649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22D04EF-9788-4BD0-86EC-AF8DFA7B0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86830"/>
            <a:ext cx="10515600" cy="787813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프로그램 주요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1DD16-BFD2-4D5A-A723-86D0E75CA366}"/>
              </a:ext>
            </a:extLst>
          </p:cNvPr>
          <p:cNvSpPr txBox="1"/>
          <p:nvPr/>
        </p:nvSpPr>
        <p:spPr>
          <a:xfrm>
            <a:off x="675856" y="983972"/>
            <a:ext cx="3667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4.1. </a:t>
            </a:r>
            <a:r>
              <a:rPr lang="ko-KR" altLang="en-US" sz="3200" dirty="0"/>
              <a:t>신경망 구성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DC99582-2399-4428-97E1-D778BDF7DAE7}"/>
              </a:ext>
            </a:extLst>
          </p:cNvPr>
          <p:cNvCxnSpPr>
            <a:cxnSpLocks/>
          </p:cNvCxnSpPr>
          <p:nvPr/>
        </p:nvCxnSpPr>
        <p:spPr>
          <a:xfrm>
            <a:off x="549966" y="1588628"/>
            <a:ext cx="500600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화면 녹화 9">
            <a:hlinkClick r:id="" action="ppaction://media"/>
            <a:extLst>
              <a:ext uri="{FF2B5EF4-FFF2-40B4-BE49-F238E27FC236}">
                <a16:creationId xmlns:a16="http://schemas.microsoft.com/office/drawing/2014/main" id="{597F8C0E-9621-4C82-81B8-1056048483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45360" y="1805431"/>
            <a:ext cx="7701280" cy="462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8150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5034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F043FD42-62CF-463E-B448-F77BFEF85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86830"/>
            <a:ext cx="10515600" cy="787813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프로그램 주요 기능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EB51D0-71CC-4B54-89D6-CD235E7799EB}"/>
              </a:ext>
            </a:extLst>
          </p:cNvPr>
          <p:cNvSpPr txBox="1"/>
          <p:nvPr/>
        </p:nvSpPr>
        <p:spPr>
          <a:xfrm>
            <a:off x="675856" y="983972"/>
            <a:ext cx="3667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4.2. </a:t>
            </a:r>
            <a:r>
              <a:rPr lang="ko-KR" altLang="en-US" sz="3200" dirty="0"/>
              <a:t>추론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C039C7F-18BF-4208-BDE2-376E64A0AA7B}"/>
              </a:ext>
            </a:extLst>
          </p:cNvPr>
          <p:cNvCxnSpPr>
            <a:cxnSpLocks/>
          </p:cNvCxnSpPr>
          <p:nvPr/>
        </p:nvCxnSpPr>
        <p:spPr>
          <a:xfrm>
            <a:off x="549966" y="1588628"/>
            <a:ext cx="500600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화면 녹화 12">
            <a:hlinkClick r:id="" action="ppaction://media"/>
            <a:extLst>
              <a:ext uri="{FF2B5EF4-FFF2-40B4-BE49-F238E27FC236}">
                <a16:creationId xmlns:a16="http://schemas.microsoft.com/office/drawing/2014/main" id="{6F6816F4-3EB9-4AE0-8083-C14F8959AE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52980" y="1824734"/>
            <a:ext cx="7686040" cy="461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88930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5078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F450CFA-49C5-46A5-9008-4277326CA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86830"/>
            <a:ext cx="10515600" cy="787813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프로그램 주요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6926F6-EB25-4D22-B018-B663ABBBB1F0}"/>
              </a:ext>
            </a:extLst>
          </p:cNvPr>
          <p:cNvSpPr txBox="1"/>
          <p:nvPr/>
        </p:nvSpPr>
        <p:spPr>
          <a:xfrm>
            <a:off x="675856" y="983972"/>
            <a:ext cx="3667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4.3. </a:t>
            </a:r>
            <a:r>
              <a:rPr lang="ko-KR" altLang="en-US" sz="3200" dirty="0"/>
              <a:t>학습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8B23977-F1B1-49E0-B07D-9BB0929DBAC0}"/>
              </a:ext>
            </a:extLst>
          </p:cNvPr>
          <p:cNvCxnSpPr>
            <a:cxnSpLocks/>
          </p:cNvCxnSpPr>
          <p:nvPr/>
        </p:nvCxnSpPr>
        <p:spPr>
          <a:xfrm>
            <a:off x="549966" y="1588628"/>
            <a:ext cx="500600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화면 녹화 6">
            <a:hlinkClick r:id="" action="ppaction://media"/>
            <a:extLst>
              <a:ext uri="{FF2B5EF4-FFF2-40B4-BE49-F238E27FC236}">
                <a16:creationId xmlns:a16="http://schemas.microsoft.com/office/drawing/2014/main" id="{8CE155B8-940A-45B8-B43D-5422AEA843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17422" y="1869438"/>
            <a:ext cx="7757155" cy="465429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FFB5756-1AC6-4180-8A67-653BD45D92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891" y="2472120"/>
            <a:ext cx="3567525" cy="282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7622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3041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80709E2-6FF9-4FCE-AA3B-011260964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86830"/>
            <a:ext cx="10515600" cy="787813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프로그램 주요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4123E0-20E9-4BC9-8DA6-E2000FE12407}"/>
              </a:ext>
            </a:extLst>
          </p:cNvPr>
          <p:cNvSpPr txBox="1"/>
          <p:nvPr/>
        </p:nvSpPr>
        <p:spPr>
          <a:xfrm>
            <a:off x="675856" y="983972"/>
            <a:ext cx="3667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4.4. </a:t>
            </a:r>
            <a:r>
              <a:rPr lang="ko-KR" altLang="en-US" sz="3200" dirty="0"/>
              <a:t>파일처리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3816FAB-1B5D-42D4-942C-F98B63937A96}"/>
              </a:ext>
            </a:extLst>
          </p:cNvPr>
          <p:cNvCxnSpPr>
            <a:cxnSpLocks/>
          </p:cNvCxnSpPr>
          <p:nvPr/>
        </p:nvCxnSpPr>
        <p:spPr>
          <a:xfrm>
            <a:off x="549966" y="1588628"/>
            <a:ext cx="500600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화면 녹화 11">
            <a:hlinkClick r:id="" action="ppaction://media"/>
            <a:extLst>
              <a:ext uri="{FF2B5EF4-FFF2-40B4-BE49-F238E27FC236}">
                <a16:creationId xmlns:a16="http://schemas.microsoft.com/office/drawing/2014/main" id="{8D937D62-3C88-48B9-8395-3755E9948D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0403" y="1826285"/>
            <a:ext cx="7751193" cy="465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6893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4030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8AB6F47-8E92-4CCD-9C4E-ECAF46308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86830"/>
            <a:ext cx="10515600" cy="787813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프로그램 주요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D6E728-C07B-42CB-B0C2-6E830290302A}"/>
              </a:ext>
            </a:extLst>
          </p:cNvPr>
          <p:cNvSpPr txBox="1"/>
          <p:nvPr/>
        </p:nvSpPr>
        <p:spPr>
          <a:xfrm>
            <a:off x="675856" y="983972"/>
            <a:ext cx="3667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4.5. </a:t>
            </a:r>
            <a:r>
              <a:rPr lang="ko-KR" altLang="en-US" sz="3200" dirty="0"/>
              <a:t>신경망 분석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E1588CC-0AA7-42B7-A392-33F38F437F0D}"/>
              </a:ext>
            </a:extLst>
          </p:cNvPr>
          <p:cNvCxnSpPr>
            <a:cxnSpLocks/>
          </p:cNvCxnSpPr>
          <p:nvPr/>
        </p:nvCxnSpPr>
        <p:spPr>
          <a:xfrm>
            <a:off x="549966" y="1588628"/>
            <a:ext cx="500600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화면 녹화 1">
            <a:hlinkClick r:id="" action="ppaction://media"/>
            <a:extLst>
              <a:ext uri="{FF2B5EF4-FFF2-40B4-BE49-F238E27FC236}">
                <a16:creationId xmlns:a16="http://schemas.microsoft.com/office/drawing/2014/main" id="{595693E3-BB29-4B49-8A71-BF0ADCF6B9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08320" y="1803221"/>
            <a:ext cx="7775359" cy="465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6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27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96811D7-2561-4B07-93AD-F8EAD52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86830"/>
            <a:ext cx="10515600" cy="787813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5. </a:t>
            </a:r>
            <a:r>
              <a:rPr lang="ko-KR" altLang="en-US" sz="2800" dirty="0"/>
              <a:t>참고자료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A628CC-77BD-441D-BA3B-BA67A108DF9B}"/>
              </a:ext>
            </a:extLst>
          </p:cNvPr>
          <p:cNvSpPr txBox="1"/>
          <p:nvPr/>
        </p:nvSpPr>
        <p:spPr>
          <a:xfrm>
            <a:off x="675856" y="983972"/>
            <a:ext cx="3667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5.1. </a:t>
            </a:r>
            <a:r>
              <a:rPr lang="ko-KR" altLang="en-US" sz="3200" dirty="0"/>
              <a:t>딥러닝 서적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0FEB297-4043-4FD6-96DD-6694A3FF81D4}"/>
              </a:ext>
            </a:extLst>
          </p:cNvPr>
          <p:cNvCxnSpPr>
            <a:cxnSpLocks/>
          </p:cNvCxnSpPr>
          <p:nvPr/>
        </p:nvCxnSpPr>
        <p:spPr>
          <a:xfrm>
            <a:off x="549966" y="1588628"/>
            <a:ext cx="500600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7364C55-88B8-40E2-93D7-9503B83F4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160" y="2216507"/>
            <a:ext cx="2754480" cy="38438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212883A-08CB-4A0E-A129-959F38C1F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710" y="2638394"/>
            <a:ext cx="1839130" cy="23747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8EEBC7-E631-443A-A25A-77AD57054CCE}"/>
              </a:ext>
            </a:extLst>
          </p:cNvPr>
          <p:cNvSpPr txBox="1"/>
          <p:nvPr/>
        </p:nvSpPr>
        <p:spPr>
          <a:xfrm>
            <a:off x="5720640" y="874643"/>
            <a:ext cx="3667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5.2. </a:t>
            </a:r>
            <a:r>
              <a:rPr lang="ko-KR" altLang="en-US" sz="3200" dirty="0"/>
              <a:t>딥러닝 논문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359934E-A656-4CD4-AC51-C30EC3CC4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6160" y="1861292"/>
            <a:ext cx="2692533" cy="45543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D57E106-5949-4388-A981-3B5714DB2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3309" y="1861292"/>
            <a:ext cx="3113430" cy="457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38619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1FA27E-F6C7-4F26-957F-154B77CDB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4543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258685409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F52995-FC85-4C05-91AA-F453ADB47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C11C86-E4C5-4F1E-B9A0-30CF67FB8552}"/>
              </a:ext>
            </a:extLst>
          </p:cNvPr>
          <p:cNvSpPr txBox="1"/>
          <p:nvPr/>
        </p:nvSpPr>
        <p:spPr>
          <a:xfrm>
            <a:off x="1798980" y="2068372"/>
            <a:ext cx="2842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1. </a:t>
            </a:r>
            <a:r>
              <a:rPr lang="ko-KR" altLang="en-US" sz="2800" dirty="0"/>
              <a:t>프로젝트 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AEE970-D78C-4DCB-A4FA-E5D1D74348AE}"/>
              </a:ext>
            </a:extLst>
          </p:cNvPr>
          <p:cNvSpPr txBox="1"/>
          <p:nvPr/>
        </p:nvSpPr>
        <p:spPr>
          <a:xfrm>
            <a:off x="1798977" y="3799091"/>
            <a:ext cx="2842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3. </a:t>
            </a:r>
            <a:r>
              <a:rPr lang="ko-KR" altLang="en-US" sz="2800" dirty="0"/>
              <a:t>일정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60D5F2-2061-4F74-A9D2-5A3504EF169A}"/>
              </a:ext>
            </a:extLst>
          </p:cNvPr>
          <p:cNvSpPr txBox="1"/>
          <p:nvPr/>
        </p:nvSpPr>
        <p:spPr>
          <a:xfrm>
            <a:off x="1798977" y="4702483"/>
            <a:ext cx="2842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프로그램 기능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754798-8828-40CC-B312-197769158934}"/>
              </a:ext>
            </a:extLst>
          </p:cNvPr>
          <p:cNvSpPr txBox="1"/>
          <p:nvPr/>
        </p:nvSpPr>
        <p:spPr>
          <a:xfrm>
            <a:off x="1798976" y="5638533"/>
            <a:ext cx="2842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5. </a:t>
            </a:r>
            <a:r>
              <a:rPr lang="ko-KR" altLang="en-US" sz="2800" dirty="0"/>
              <a:t>참고자료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6F6A861-0E4C-4139-83DE-16C28CFEB659}"/>
              </a:ext>
            </a:extLst>
          </p:cNvPr>
          <p:cNvCxnSpPr>
            <a:cxnSpLocks/>
          </p:cNvCxnSpPr>
          <p:nvPr/>
        </p:nvCxnSpPr>
        <p:spPr>
          <a:xfrm>
            <a:off x="655982" y="1391480"/>
            <a:ext cx="292210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52164BD-2E66-41E4-A4A2-14D6F118EC31}"/>
              </a:ext>
            </a:extLst>
          </p:cNvPr>
          <p:cNvSpPr txBox="1"/>
          <p:nvPr/>
        </p:nvSpPr>
        <p:spPr>
          <a:xfrm>
            <a:off x="1798975" y="2908244"/>
            <a:ext cx="2842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딥 러닝이란</a:t>
            </a:r>
            <a:r>
              <a:rPr lang="en-US" altLang="ko-KR" sz="2800" dirty="0"/>
              <a:t>?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419887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0AD105-4E9C-4768-8E5C-AF2FFF2C6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86830"/>
            <a:ext cx="10515600" cy="787813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1. </a:t>
            </a:r>
            <a:r>
              <a:rPr lang="ko-KR" altLang="en-US" sz="2800" dirty="0"/>
              <a:t>프로젝트 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C3E1D8-1E5C-4C13-BB2E-7FA2921DC76D}"/>
              </a:ext>
            </a:extLst>
          </p:cNvPr>
          <p:cNvSpPr txBox="1"/>
          <p:nvPr/>
        </p:nvSpPr>
        <p:spPr>
          <a:xfrm>
            <a:off x="675856" y="983972"/>
            <a:ext cx="3667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1.1. </a:t>
            </a:r>
            <a:r>
              <a:rPr lang="ko-KR" altLang="en-US" sz="3200" dirty="0"/>
              <a:t>프로젝트 목표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EC15592-B382-4A1C-90D2-FED5F9D6362A}"/>
              </a:ext>
            </a:extLst>
          </p:cNvPr>
          <p:cNvCxnSpPr>
            <a:cxnSpLocks/>
          </p:cNvCxnSpPr>
          <p:nvPr/>
        </p:nvCxnSpPr>
        <p:spPr>
          <a:xfrm>
            <a:off x="549966" y="1588628"/>
            <a:ext cx="500600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E27D2A0-CEF1-427C-834F-300B11C23B8B}"/>
              </a:ext>
            </a:extLst>
          </p:cNvPr>
          <p:cNvSpPr txBox="1"/>
          <p:nvPr/>
        </p:nvSpPr>
        <p:spPr>
          <a:xfrm>
            <a:off x="1434539" y="2485909"/>
            <a:ext cx="10515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신경망을 구성하고</a:t>
            </a:r>
            <a:r>
              <a:rPr lang="en-US" altLang="ko-KR" sz="2400" dirty="0"/>
              <a:t>, MNIST</a:t>
            </a:r>
            <a:r>
              <a:rPr lang="ko-KR" altLang="en-US" sz="2400" dirty="0"/>
              <a:t> 숫자 이미지를 학습하고</a:t>
            </a:r>
            <a:r>
              <a:rPr lang="en-US" altLang="ko-KR" sz="2400" dirty="0"/>
              <a:t> </a:t>
            </a:r>
            <a:r>
              <a:rPr lang="ko-KR" altLang="en-US" sz="2400" dirty="0"/>
              <a:t>추론할 수 있는</a:t>
            </a:r>
            <a:endParaRPr lang="en-US" altLang="ko-KR" sz="2400" dirty="0"/>
          </a:p>
          <a:p>
            <a:r>
              <a:rPr lang="ko-KR" altLang="en-US" sz="2400" dirty="0"/>
              <a:t>딥 러닝 시뮬레이션 프로그램을 구현한다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60E535-D7B6-4C52-8284-74F8F4C0F952}"/>
              </a:ext>
            </a:extLst>
          </p:cNvPr>
          <p:cNvSpPr txBox="1"/>
          <p:nvPr/>
        </p:nvSpPr>
        <p:spPr>
          <a:xfrm>
            <a:off x="1434539" y="4361577"/>
            <a:ext cx="7802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시뮬레이션 테스트의 </a:t>
            </a:r>
            <a:r>
              <a:rPr lang="ko-KR" altLang="en-US" sz="2400" dirty="0" err="1"/>
              <a:t>정답률을</a:t>
            </a:r>
            <a:r>
              <a:rPr lang="ko-KR" altLang="en-US" sz="2400" dirty="0"/>
              <a:t> </a:t>
            </a:r>
            <a:r>
              <a:rPr lang="en-US" altLang="ko-KR" sz="2400" dirty="0"/>
              <a:t>80% </a:t>
            </a:r>
            <a:r>
              <a:rPr lang="ko-KR" altLang="en-US" sz="2400" dirty="0"/>
              <a:t>이상 달성한다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656634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4F5E0AF-7692-4B79-91E3-E3772CBDA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86830"/>
            <a:ext cx="10515600" cy="787813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1. </a:t>
            </a:r>
            <a:r>
              <a:rPr lang="ko-KR" altLang="en-US" sz="2800" dirty="0"/>
              <a:t>프로젝트 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16F159-BFCE-47C9-8AC9-A7E3DE78D86A}"/>
              </a:ext>
            </a:extLst>
          </p:cNvPr>
          <p:cNvSpPr txBox="1"/>
          <p:nvPr/>
        </p:nvSpPr>
        <p:spPr>
          <a:xfrm>
            <a:off x="675856" y="983972"/>
            <a:ext cx="3667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1.2. </a:t>
            </a:r>
            <a:r>
              <a:rPr lang="ko-KR" altLang="en-US" sz="3200" dirty="0"/>
              <a:t>조직도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C0F6542-DE82-4F04-A168-10487BA3BA9D}"/>
              </a:ext>
            </a:extLst>
          </p:cNvPr>
          <p:cNvCxnSpPr>
            <a:cxnSpLocks/>
          </p:cNvCxnSpPr>
          <p:nvPr/>
        </p:nvCxnSpPr>
        <p:spPr>
          <a:xfrm>
            <a:off x="549966" y="1588628"/>
            <a:ext cx="500600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59634915-2069-4AB8-8188-1EFAA8DB2CED}"/>
              </a:ext>
            </a:extLst>
          </p:cNvPr>
          <p:cNvGrpSpPr/>
          <p:nvPr/>
        </p:nvGrpSpPr>
        <p:grpSpPr>
          <a:xfrm>
            <a:off x="3301436" y="2282732"/>
            <a:ext cx="5589127" cy="3571414"/>
            <a:chOff x="3004458" y="731520"/>
            <a:chExt cx="6183084" cy="384918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52380C6-0822-4813-8205-2EAF06D22BCF}"/>
                </a:ext>
              </a:extLst>
            </p:cNvPr>
            <p:cNvGrpSpPr/>
            <p:nvPr/>
          </p:nvGrpSpPr>
          <p:grpSpPr>
            <a:xfrm>
              <a:off x="5133703" y="731520"/>
              <a:ext cx="1924594" cy="1454331"/>
              <a:chOff x="4171406" y="653143"/>
              <a:chExt cx="1924594" cy="1454331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DFBBBD5-80D5-410F-B320-B014358C1DFF}"/>
                  </a:ext>
                </a:extLst>
              </p:cNvPr>
              <p:cNvSpPr/>
              <p:nvPr/>
            </p:nvSpPr>
            <p:spPr>
              <a:xfrm>
                <a:off x="4171406" y="653143"/>
                <a:ext cx="1924594" cy="1454331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800" dirty="0"/>
                  <a:t>팀장</a:t>
                </a:r>
                <a:endParaRPr lang="en-US" altLang="ko-KR" sz="2800" dirty="0"/>
              </a:p>
              <a:p>
                <a:pPr algn="ctr"/>
                <a:endParaRPr lang="en-US" altLang="ko-KR" sz="1400" dirty="0"/>
              </a:p>
              <a:p>
                <a:pPr algn="ctr"/>
                <a:r>
                  <a:rPr lang="ko-KR" altLang="en-US" sz="2800" dirty="0" err="1"/>
                  <a:t>김태후</a:t>
                </a:r>
                <a:endParaRPr lang="ko-KR" altLang="en-US" sz="2800" dirty="0"/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D9905AF6-101E-4079-9D10-E8782081937A}"/>
                  </a:ext>
                </a:extLst>
              </p:cNvPr>
              <p:cNvCxnSpPr>
                <a:stCxn id="17" idx="1"/>
                <a:endCxn id="17" idx="3"/>
              </p:cNvCxnSpPr>
              <p:nvPr/>
            </p:nvCxnSpPr>
            <p:spPr>
              <a:xfrm>
                <a:off x="4171406" y="1380309"/>
                <a:ext cx="192459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2422448-6FC5-44EA-8774-28D5A2BB9856}"/>
                </a:ext>
              </a:extLst>
            </p:cNvPr>
            <p:cNvGrpSpPr/>
            <p:nvPr/>
          </p:nvGrpSpPr>
          <p:grpSpPr>
            <a:xfrm>
              <a:off x="3004458" y="3126376"/>
              <a:ext cx="1924594" cy="1454331"/>
              <a:chOff x="2943498" y="2246811"/>
              <a:chExt cx="1924594" cy="1454331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CC1050C-A6DA-4DCE-AEBB-F519A957FC1C}"/>
                  </a:ext>
                </a:extLst>
              </p:cNvPr>
              <p:cNvSpPr/>
              <p:nvPr/>
            </p:nvSpPr>
            <p:spPr>
              <a:xfrm>
                <a:off x="2943498" y="2246811"/>
                <a:ext cx="1924594" cy="1454331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800" dirty="0"/>
                  <a:t>팀원</a:t>
                </a:r>
                <a:endParaRPr lang="en-US" altLang="ko-KR" sz="2800" dirty="0"/>
              </a:p>
              <a:p>
                <a:pPr algn="ctr"/>
                <a:endParaRPr lang="en-US" altLang="ko-KR" sz="1400" dirty="0"/>
              </a:p>
              <a:p>
                <a:pPr algn="ctr"/>
                <a:r>
                  <a:rPr lang="ko-KR" altLang="en-US" sz="2800" dirty="0"/>
                  <a:t>김찬형</a:t>
                </a: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1F09424B-1EF7-4FCC-B505-8A2704B025B9}"/>
                  </a:ext>
                </a:extLst>
              </p:cNvPr>
              <p:cNvCxnSpPr>
                <a:stCxn id="15" idx="1"/>
                <a:endCxn id="15" idx="3"/>
              </p:cNvCxnSpPr>
              <p:nvPr/>
            </p:nvCxnSpPr>
            <p:spPr>
              <a:xfrm>
                <a:off x="2943498" y="2973977"/>
                <a:ext cx="192459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6D24077-AF9D-4140-ACA8-B0F8D1F38EFD}"/>
                </a:ext>
              </a:extLst>
            </p:cNvPr>
            <p:cNvGrpSpPr/>
            <p:nvPr/>
          </p:nvGrpSpPr>
          <p:grpSpPr>
            <a:xfrm>
              <a:off x="7262948" y="3126377"/>
              <a:ext cx="1924594" cy="1454331"/>
              <a:chOff x="4171406" y="653143"/>
              <a:chExt cx="1924594" cy="1454331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CE93B158-96BC-46AB-9624-20302A603D62}"/>
                  </a:ext>
                </a:extLst>
              </p:cNvPr>
              <p:cNvSpPr/>
              <p:nvPr/>
            </p:nvSpPr>
            <p:spPr>
              <a:xfrm>
                <a:off x="4171406" y="653143"/>
                <a:ext cx="1924594" cy="1454331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800" dirty="0"/>
                  <a:t>팀원</a:t>
                </a:r>
                <a:endParaRPr lang="en-US" altLang="ko-KR" sz="2800" dirty="0"/>
              </a:p>
              <a:p>
                <a:pPr algn="ctr"/>
                <a:endParaRPr lang="en-US" altLang="ko-KR" sz="1400" dirty="0"/>
              </a:p>
              <a:p>
                <a:pPr algn="ctr"/>
                <a:r>
                  <a:rPr lang="ko-KR" altLang="en-US" sz="2800" dirty="0"/>
                  <a:t>이세진</a:t>
                </a: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F4E3F41C-9EC6-4371-B510-807156386DB0}"/>
                  </a:ext>
                </a:extLst>
              </p:cNvPr>
              <p:cNvCxnSpPr>
                <a:stCxn id="13" idx="1"/>
                <a:endCxn id="13" idx="3"/>
              </p:cNvCxnSpPr>
              <p:nvPr/>
            </p:nvCxnSpPr>
            <p:spPr>
              <a:xfrm>
                <a:off x="4171406" y="1380309"/>
                <a:ext cx="192459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C18B5AF6-35FA-4186-A261-E48147CD579D}"/>
                </a:ext>
              </a:extLst>
            </p:cNvPr>
            <p:cNvCxnSpPr>
              <a:stCxn id="17" idx="2"/>
              <a:endCxn id="15" idx="0"/>
            </p:cNvCxnSpPr>
            <p:nvPr/>
          </p:nvCxnSpPr>
          <p:spPr>
            <a:xfrm rot="5400000">
              <a:off x="4561116" y="1591491"/>
              <a:ext cx="940525" cy="2129245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연결선: 꺾임 11">
              <a:extLst>
                <a:ext uri="{FF2B5EF4-FFF2-40B4-BE49-F238E27FC236}">
                  <a16:creationId xmlns:a16="http://schemas.microsoft.com/office/drawing/2014/main" id="{165DD9AA-3AD5-4B21-9F8E-59940DB96BB7}"/>
                </a:ext>
              </a:extLst>
            </p:cNvPr>
            <p:cNvCxnSpPr>
              <a:stCxn id="17" idx="2"/>
              <a:endCxn id="13" idx="0"/>
            </p:cNvCxnSpPr>
            <p:nvPr/>
          </p:nvCxnSpPr>
          <p:spPr>
            <a:xfrm rot="16200000" flipH="1">
              <a:off x="6690359" y="1591491"/>
              <a:ext cx="940526" cy="2129245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16386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40278BE-98F7-4FF2-8B13-D7BFCF52D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86830"/>
            <a:ext cx="10515600" cy="787813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1. </a:t>
            </a:r>
            <a:r>
              <a:rPr lang="ko-KR" altLang="en-US" sz="2800" dirty="0"/>
              <a:t>프로젝트 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F9157C-A7C6-4B20-A5B0-6BE1BDC78FED}"/>
              </a:ext>
            </a:extLst>
          </p:cNvPr>
          <p:cNvSpPr txBox="1"/>
          <p:nvPr/>
        </p:nvSpPr>
        <p:spPr>
          <a:xfrm>
            <a:off x="675856" y="983972"/>
            <a:ext cx="3667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1.2. </a:t>
            </a:r>
            <a:r>
              <a:rPr lang="ko-KR" altLang="en-US" sz="3200" dirty="0"/>
              <a:t>개발환경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3473A06-B331-4182-A7E8-74B95C2BAE6A}"/>
              </a:ext>
            </a:extLst>
          </p:cNvPr>
          <p:cNvCxnSpPr>
            <a:cxnSpLocks/>
          </p:cNvCxnSpPr>
          <p:nvPr/>
        </p:nvCxnSpPr>
        <p:spPr>
          <a:xfrm>
            <a:off x="549966" y="1588628"/>
            <a:ext cx="500600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78F7857-7BDA-47F2-85FE-1CE382893A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338352"/>
              </p:ext>
            </p:extLst>
          </p:nvPr>
        </p:nvGraphicFramePr>
        <p:xfrm>
          <a:off x="2472434" y="2584575"/>
          <a:ext cx="7324077" cy="28219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04100">
                  <a:extLst>
                    <a:ext uri="{9D8B030D-6E8A-4147-A177-3AD203B41FA5}">
                      <a16:colId xmlns:a16="http://schemas.microsoft.com/office/drawing/2014/main" val="278164152"/>
                    </a:ext>
                  </a:extLst>
                </a:gridCol>
                <a:gridCol w="5619977">
                  <a:extLst>
                    <a:ext uri="{9D8B030D-6E8A-4147-A177-3AD203B41FA5}">
                      <a16:colId xmlns:a16="http://schemas.microsoft.com/office/drawing/2014/main" val="2348636740"/>
                    </a:ext>
                  </a:extLst>
                </a:gridCol>
              </a:tblGrid>
              <a:tr h="7162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24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구분</a:t>
                      </a:r>
                      <a:endParaRPr lang="ko-KR" sz="2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24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내용</a:t>
                      </a:r>
                      <a:endParaRPr lang="ko-KR" sz="2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321262"/>
                  </a:ext>
                </a:extLst>
              </a:tr>
              <a:tr h="6732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24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사용 언어</a:t>
                      </a:r>
                      <a:endParaRPr lang="ko-KR" sz="2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C++</a:t>
                      </a:r>
                      <a:endParaRPr lang="ko-KR" sz="2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80175"/>
                  </a:ext>
                </a:extLst>
              </a:tr>
              <a:tr h="7162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24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개발 도구</a:t>
                      </a:r>
                      <a:endParaRPr lang="ko-KR" sz="2400" kern="10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Microsoft Visual Studio 2017</a:t>
                      </a:r>
                      <a:endParaRPr lang="ko-KR" sz="2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91272"/>
                  </a:ext>
                </a:extLst>
              </a:tr>
              <a:tr h="7162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24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운영체제</a:t>
                      </a:r>
                      <a:endParaRPr lang="ko-KR" sz="2400" kern="10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Windows 10</a:t>
                      </a:r>
                      <a:endParaRPr lang="ko-KR" sz="2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78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110980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56DFF-AF5B-452F-9782-CC90125E6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86830"/>
            <a:ext cx="10515600" cy="787813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2. </a:t>
            </a:r>
            <a:r>
              <a:rPr lang="ko-KR" altLang="en-US" sz="2800" dirty="0" err="1"/>
              <a:t>딥러닝이란</a:t>
            </a:r>
            <a:r>
              <a:rPr lang="en-US" altLang="ko-KR" sz="2800" dirty="0"/>
              <a:t>?</a:t>
            </a:r>
            <a:endParaRPr lang="ko-KR" alt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11E62B-6481-4E66-99AC-F9140D7146EF}"/>
              </a:ext>
            </a:extLst>
          </p:cNvPr>
          <p:cNvSpPr txBox="1"/>
          <p:nvPr/>
        </p:nvSpPr>
        <p:spPr>
          <a:xfrm>
            <a:off x="675856" y="983972"/>
            <a:ext cx="3667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2.1. </a:t>
            </a:r>
            <a:r>
              <a:rPr lang="ko-KR" altLang="en-US" sz="3200" dirty="0" err="1"/>
              <a:t>딥러닝의</a:t>
            </a:r>
            <a:r>
              <a:rPr lang="ko-KR" altLang="en-US" sz="3200" dirty="0"/>
              <a:t> 정의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327B3C9-6B95-4E53-9B1D-1478674880BD}"/>
              </a:ext>
            </a:extLst>
          </p:cNvPr>
          <p:cNvCxnSpPr>
            <a:cxnSpLocks/>
          </p:cNvCxnSpPr>
          <p:nvPr/>
        </p:nvCxnSpPr>
        <p:spPr>
          <a:xfrm>
            <a:off x="549966" y="1588628"/>
            <a:ext cx="500600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E0BC1EDE-4D0F-434F-9812-59AF18F02F68}"/>
              </a:ext>
            </a:extLst>
          </p:cNvPr>
          <p:cNvSpPr/>
          <p:nvPr/>
        </p:nvSpPr>
        <p:spPr>
          <a:xfrm>
            <a:off x="870011" y="2967335"/>
            <a:ext cx="104519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여러 비선형 변환기법의 조합을 통해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높은 수준의 </a:t>
            </a:r>
            <a:r>
              <a:rPr lang="ko-KR" alt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추상화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(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다량의 데이터나 복잡한 자료들 속에서 핵심적인 내용 또는 기능을 요약하는 작업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)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를 시도하는 </a:t>
            </a:r>
            <a:r>
              <a:rPr lang="ko-KR" altLang="en-US" dirty="0">
                <a:latin typeface="Arial" panose="020B0604020202020204" pitchFamily="34" charset="0"/>
              </a:rPr>
              <a:t>기계학습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 알고리즘의 집합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8906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32F223-144C-440A-A557-F6EB55215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86830"/>
            <a:ext cx="10515600" cy="787813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2. </a:t>
            </a:r>
            <a:r>
              <a:rPr lang="ko-KR" altLang="en-US" sz="2800" dirty="0" err="1"/>
              <a:t>딥러닝이란</a:t>
            </a:r>
            <a:r>
              <a:rPr lang="en-US" altLang="ko-KR" sz="2800" dirty="0"/>
              <a:t>?</a:t>
            </a:r>
            <a:endParaRPr lang="ko-KR" alt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D9582-9DAE-416D-ADC1-003EE71C40F4}"/>
              </a:ext>
            </a:extLst>
          </p:cNvPr>
          <p:cNvSpPr txBox="1"/>
          <p:nvPr/>
        </p:nvSpPr>
        <p:spPr>
          <a:xfrm>
            <a:off x="675856" y="983972"/>
            <a:ext cx="3667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2.2. </a:t>
            </a:r>
            <a:r>
              <a:rPr lang="ko-KR" altLang="en-US" sz="3200" dirty="0" err="1"/>
              <a:t>딥러닝의</a:t>
            </a:r>
            <a:r>
              <a:rPr lang="ko-KR" altLang="en-US" sz="3200" dirty="0"/>
              <a:t> 쓰임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12D210B-BD1A-4017-9F77-62F811AD1BDD}"/>
              </a:ext>
            </a:extLst>
          </p:cNvPr>
          <p:cNvCxnSpPr>
            <a:cxnSpLocks/>
          </p:cNvCxnSpPr>
          <p:nvPr/>
        </p:nvCxnSpPr>
        <p:spPr>
          <a:xfrm>
            <a:off x="549966" y="1588628"/>
            <a:ext cx="500600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85CFF2B-5395-487B-BB61-04CD52A6C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790" y="2504427"/>
            <a:ext cx="2772423" cy="27724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8C401B-0048-4071-890F-7AB0BA774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178" y="2692458"/>
            <a:ext cx="3833643" cy="24088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AA249DE-8B02-4130-B209-09009A71DE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194" y="2960379"/>
            <a:ext cx="3713610" cy="186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47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-0.31445 0.17477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29" y="8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.27227 0.20138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07" y="1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-0.02852 -0.17477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2" y="-8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4574C5DB-C3BA-4B18-A79E-F5EA36E66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86830"/>
            <a:ext cx="10515600" cy="787813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2. </a:t>
            </a:r>
            <a:r>
              <a:rPr lang="ko-KR" altLang="en-US" sz="2800" dirty="0" err="1"/>
              <a:t>딥러닝이란</a:t>
            </a:r>
            <a:r>
              <a:rPr lang="en-US" altLang="ko-KR" sz="2800" dirty="0"/>
              <a:t>?</a:t>
            </a:r>
            <a:endParaRPr lang="ko-KR" alt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CC8ADC-BDD8-4CA4-91D4-3F5294667B08}"/>
              </a:ext>
            </a:extLst>
          </p:cNvPr>
          <p:cNvSpPr txBox="1"/>
          <p:nvPr/>
        </p:nvSpPr>
        <p:spPr>
          <a:xfrm>
            <a:off x="675856" y="983972"/>
            <a:ext cx="3667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2.3. </a:t>
            </a:r>
            <a:r>
              <a:rPr lang="ko-KR" altLang="en-US" sz="3200" dirty="0"/>
              <a:t>딥러닝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6865871-F605-48D7-A40A-8BD51CB72ABC}"/>
              </a:ext>
            </a:extLst>
          </p:cNvPr>
          <p:cNvCxnSpPr>
            <a:cxnSpLocks/>
          </p:cNvCxnSpPr>
          <p:nvPr/>
        </p:nvCxnSpPr>
        <p:spPr>
          <a:xfrm>
            <a:off x="549966" y="1588628"/>
            <a:ext cx="500600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CE3D2A2-1E2E-4E44-8235-4D95F964C227}"/>
              </a:ext>
            </a:extLst>
          </p:cNvPr>
          <p:cNvGrpSpPr/>
          <p:nvPr/>
        </p:nvGrpSpPr>
        <p:grpSpPr>
          <a:xfrm>
            <a:off x="2874099" y="2464353"/>
            <a:ext cx="7192422" cy="539220"/>
            <a:chOff x="2847466" y="2682781"/>
            <a:chExt cx="7192422" cy="539220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F797D11-1223-471B-941C-2B416824F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47466" y="2682781"/>
              <a:ext cx="568529" cy="539220"/>
            </a:xfrm>
            <a:prstGeom prst="rect">
              <a:avLst/>
            </a:prstGeom>
          </p:spPr>
        </p:pic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44834239-36DA-46CB-B5A6-B09F18B39FFD}"/>
                </a:ext>
              </a:extLst>
            </p:cNvPr>
            <p:cNvCxnSpPr>
              <a:stCxn id="28" idx="3"/>
            </p:cNvCxnSpPr>
            <p:nvPr/>
          </p:nvCxnSpPr>
          <p:spPr>
            <a:xfrm>
              <a:off x="3415995" y="2952391"/>
              <a:ext cx="8888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788FF7C-9F2C-47B8-B08B-1603AD373D7F}"/>
                </a:ext>
              </a:extLst>
            </p:cNvPr>
            <p:cNvSpPr/>
            <p:nvPr/>
          </p:nvSpPr>
          <p:spPr>
            <a:xfrm>
              <a:off x="4304873" y="2787946"/>
              <a:ext cx="2621775" cy="4110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사람이 생각한 알고리즘</a:t>
              </a:r>
              <a:endParaRPr lang="en-US" altLang="ko-KR" sz="1400" dirty="0"/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6ADCDFB9-1D32-4CE5-8687-6656AADA85AA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>
              <a:off x="6926648" y="2993447"/>
              <a:ext cx="2569501" cy="67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B7A3807-4D4F-49D3-99FC-BDD60EC5B59F}"/>
                </a:ext>
              </a:extLst>
            </p:cNvPr>
            <p:cNvSpPr txBox="1"/>
            <p:nvPr/>
          </p:nvSpPr>
          <p:spPr>
            <a:xfrm>
              <a:off x="9496149" y="2846280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결과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4DD9687-E968-48F1-B121-D132770EFEF2}"/>
              </a:ext>
            </a:extLst>
          </p:cNvPr>
          <p:cNvGrpSpPr/>
          <p:nvPr/>
        </p:nvGrpSpPr>
        <p:grpSpPr>
          <a:xfrm>
            <a:off x="2874099" y="3413691"/>
            <a:ext cx="7192422" cy="539220"/>
            <a:chOff x="2847466" y="3329298"/>
            <a:chExt cx="7192422" cy="539220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175C225F-505A-4367-B3A0-495A03937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47466" y="3329298"/>
              <a:ext cx="568529" cy="539220"/>
            </a:xfrm>
            <a:prstGeom prst="rect">
              <a:avLst/>
            </a:prstGeom>
          </p:spPr>
        </p:pic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55B64D0A-BCFF-43B3-8B87-9004F9933481}"/>
                </a:ext>
              </a:extLst>
            </p:cNvPr>
            <p:cNvCxnSpPr>
              <a:stCxn id="33" idx="3"/>
            </p:cNvCxnSpPr>
            <p:nvPr/>
          </p:nvCxnSpPr>
          <p:spPr>
            <a:xfrm>
              <a:off x="3415995" y="3598908"/>
              <a:ext cx="8888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9BAD58E-7675-4810-8280-51DBDA3C12FA}"/>
                </a:ext>
              </a:extLst>
            </p:cNvPr>
            <p:cNvSpPr/>
            <p:nvPr/>
          </p:nvSpPr>
          <p:spPr>
            <a:xfrm>
              <a:off x="4304872" y="3434463"/>
              <a:ext cx="2404282" cy="3769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사람이 생각한 특징</a:t>
              </a:r>
              <a:endParaRPr lang="en-US" altLang="ko-KR" sz="1400" dirty="0"/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E81FCF4F-5C00-4903-BCD1-542D474DF5D4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 flipV="1">
              <a:off x="6709154" y="3617769"/>
              <a:ext cx="217493" cy="1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4BDE95A-6535-4624-B991-059F9786B50B}"/>
                </a:ext>
              </a:extLst>
            </p:cNvPr>
            <p:cNvSpPr txBox="1"/>
            <p:nvPr/>
          </p:nvSpPr>
          <p:spPr>
            <a:xfrm>
              <a:off x="9496149" y="3468382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결과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6CCDAD6-A1D0-41F2-9E21-84FC78B3B40F}"/>
                </a:ext>
              </a:extLst>
            </p:cNvPr>
            <p:cNvSpPr/>
            <p:nvPr/>
          </p:nvSpPr>
          <p:spPr>
            <a:xfrm>
              <a:off x="6926647" y="3429316"/>
              <a:ext cx="1841030" cy="37690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/>
                <a:t>기계학습</a:t>
              </a:r>
              <a:endParaRPr lang="en-US" altLang="ko-KR" sz="1400" dirty="0"/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258E55D1-67EC-443F-B456-FA8BABE417D1}"/>
                </a:ext>
              </a:extLst>
            </p:cNvPr>
            <p:cNvCxnSpPr>
              <a:cxnSpLocks/>
              <a:stCxn id="38" idx="3"/>
              <a:endCxn id="37" idx="1"/>
            </p:cNvCxnSpPr>
            <p:nvPr/>
          </p:nvCxnSpPr>
          <p:spPr>
            <a:xfrm>
              <a:off x="8767677" y="3617770"/>
              <a:ext cx="728472" cy="45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A18AC53-4E65-42D7-84A3-FA9DAF002F68}"/>
              </a:ext>
            </a:extLst>
          </p:cNvPr>
          <p:cNvGrpSpPr/>
          <p:nvPr/>
        </p:nvGrpSpPr>
        <p:grpSpPr>
          <a:xfrm>
            <a:off x="2874099" y="4473009"/>
            <a:ext cx="7192422" cy="539220"/>
            <a:chOff x="2847466" y="3975626"/>
            <a:chExt cx="7192422" cy="539220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94ADE126-1AA6-4557-8466-6963F2447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47466" y="3975626"/>
              <a:ext cx="568529" cy="539220"/>
            </a:xfrm>
            <a:prstGeom prst="rect">
              <a:avLst/>
            </a:prstGeom>
          </p:spPr>
        </p:pic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A17255BE-8110-4BD7-ABDB-5244741F3AEC}"/>
                </a:ext>
              </a:extLst>
            </p:cNvPr>
            <p:cNvCxnSpPr>
              <a:stCxn id="40" idx="3"/>
            </p:cNvCxnSpPr>
            <p:nvPr/>
          </p:nvCxnSpPr>
          <p:spPr>
            <a:xfrm>
              <a:off x="3415995" y="4245236"/>
              <a:ext cx="8888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C8AD4BD6-F094-405B-AE5D-329A59307297}"/>
                </a:ext>
              </a:extLst>
            </p:cNvPr>
            <p:cNvGrpSpPr/>
            <p:nvPr/>
          </p:nvGrpSpPr>
          <p:grpSpPr>
            <a:xfrm>
              <a:off x="4304872" y="4056782"/>
              <a:ext cx="5735016" cy="376907"/>
              <a:chOff x="4304872" y="4056782"/>
              <a:chExt cx="5735016" cy="376907"/>
            </a:xfrm>
          </p:grpSpPr>
          <p:cxnSp>
            <p:nvCxnSpPr>
              <p:cNvPr id="42" name="직선 화살표 연결선 41">
                <a:extLst>
                  <a:ext uri="{FF2B5EF4-FFF2-40B4-BE49-F238E27FC236}">
                    <a16:creationId xmlns:a16="http://schemas.microsoft.com/office/drawing/2014/main" id="{35B44193-C07A-41B6-8677-DDEF9D325588}"/>
                  </a:ext>
                </a:extLst>
              </p:cNvPr>
              <p:cNvCxnSpPr>
                <a:cxnSpLocks/>
                <a:stCxn id="44" idx="3"/>
                <a:endCxn id="43" idx="1"/>
              </p:cNvCxnSpPr>
              <p:nvPr/>
            </p:nvCxnSpPr>
            <p:spPr>
              <a:xfrm>
                <a:off x="6709153" y="4245236"/>
                <a:ext cx="2786996" cy="8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2336B74-FE10-487F-ACF9-E329D25FC3E8}"/>
                  </a:ext>
                </a:extLst>
              </p:cNvPr>
              <p:cNvSpPr txBox="1"/>
              <p:nvPr/>
            </p:nvSpPr>
            <p:spPr>
              <a:xfrm>
                <a:off x="9496149" y="4092238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결과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4CEB9049-0BCB-4C77-8401-90408EAAD57D}"/>
                  </a:ext>
                </a:extLst>
              </p:cNvPr>
              <p:cNvSpPr/>
              <p:nvPr/>
            </p:nvSpPr>
            <p:spPr>
              <a:xfrm>
                <a:off x="4304872" y="4056782"/>
                <a:ext cx="2404281" cy="37690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신경망</a:t>
                </a:r>
                <a:r>
                  <a:rPr lang="en-US" altLang="ko-KR" sz="1400" dirty="0"/>
                  <a:t>(</a:t>
                </a:r>
                <a:r>
                  <a:rPr lang="ko-KR" altLang="en-US" sz="1400" dirty="0"/>
                  <a:t>딥러닝</a:t>
                </a:r>
                <a:r>
                  <a:rPr lang="en-US" altLang="ko-KR" sz="1400" dirty="0"/>
                  <a:t>)</a:t>
                </a:r>
              </a:p>
            </p:txBody>
          </p:sp>
        </p:grp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201A7D3-9496-4A78-8660-99D096D248ED}"/>
              </a:ext>
            </a:extLst>
          </p:cNvPr>
          <p:cNvSpPr/>
          <p:nvPr/>
        </p:nvSpPr>
        <p:spPr>
          <a:xfrm>
            <a:off x="2509628" y="4415049"/>
            <a:ext cx="7672734" cy="646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7006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12DC913-03CD-4122-A85D-9B23A9E98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86830"/>
            <a:ext cx="10515600" cy="787813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2. </a:t>
            </a:r>
            <a:r>
              <a:rPr lang="ko-KR" altLang="en-US" sz="2800" dirty="0" err="1"/>
              <a:t>딥러닝이란</a:t>
            </a:r>
            <a:r>
              <a:rPr lang="en-US" altLang="ko-KR" sz="2800" dirty="0"/>
              <a:t>?</a:t>
            </a:r>
            <a:endParaRPr lang="ko-KR" alt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1D367F-57DC-4C98-9FF9-C61504DEE0DE}"/>
              </a:ext>
            </a:extLst>
          </p:cNvPr>
          <p:cNvSpPr txBox="1"/>
          <p:nvPr/>
        </p:nvSpPr>
        <p:spPr>
          <a:xfrm>
            <a:off x="675856" y="983972"/>
            <a:ext cx="3667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2.4. </a:t>
            </a:r>
            <a:r>
              <a:rPr lang="ko-KR" altLang="en-US" sz="3200" dirty="0" err="1"/>
              <a:t>딥러닝의</a:t>
            </a:r>
            <a:r>
              <a:rPr lang="ko-KR" altLang="en-US" sz="3200" dirty="0"/>
              <a:t> 발전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DD4E81A-0523-4DD3-998B-1274F1369125}"/>
              </a:ext>
            </a:extLst>
          </p:cNvPr>
          <p:cNvCxnSpPr>
            <a:cxnSpLocks/>
          </p:cNvCxnSpPr>
          <p:nvPr/>
        </p:nvCxnSpPr>
        <p:spPr>
          <a:xfrm>
            <a:off x="549966" y="1588628"/>
            <a:ext cx="500600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936962ED-A49C-4F6C-B5F4-6A077F28E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546" y="2138238"/>
            <a:ext cx="3389539" cy="14450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0E0A526-CC68-4157-B368-7E85281FE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032" y="2148295"/>
            <a:ext cx="2601686" cy="14349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FEDE8A2-6A47-4639-9428-0603339622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696" y="4295682"/>
            <a:ext cx="2845151" cy="213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3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1079</TotalTime>
  <Words>331</Words>
  <Application>Microsoft Office PowerPoint</Application>
  <PresentationFormat>와이드스크린</PresentationFormat>
  <Paragraphs>120</Paragraphs>
  <Slides>18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PowerPoint 프레젠테이션</vt:lpstr>
      <vt:lpstr>목차</vt:lpstr>
      <vt:lpstr>1. 프로젝트 개요</vt:lpstr>
      <vt:lpstr>1. 프로젝트 개요</vt:lpstr>
      <vt:lpstr>1. 프로젝트 개요</vt:lpstr>
      <vt:lpstr>2. 딥러닝이란?</vt:lpstr>
      <vt:lpstr>2. 딥러닝이란?</vt:lpstr>
      <vt:lpstr>2. 딥러닝이란?</vt:lpstr>
      <vt:lpstr>2. 딥러닝이란?</vt:lpstr>
      <vt:lpstr>2. 딥러닝이란?</vt:lpstr>
      <vt:lpstr>3. 일정</vt:lpstr>
      <vt:lpstr>4. 프로그램 주요 기능</vt:lpstr>
      <vt:lpstr>4. 프로그램 주요 기능</vt:lpstr>
      <vt:lpstr>4. 프로그램 주요 기능</vt:lpstr>
      <vt:lpstr>4. 프로그램 주요 기능</vt:lpstr>
      <vt:lpstr>4. 프로그램 주요 기능</vt:lpstr>
      <vt:lpstr>5. 참고자료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찬형</dc:creator>
  <cp:lastModifiedBy>김 태후</cp:lastModifiedBy>
  <cp:revision>69</cp:revision>
  <dcterms:created xsi:type="dcterms:W3CDTF">2019-08-02T05:34:18Z</dcterms:created>
  <dcterms:modified xsi:type="dcterms:W3CDTF">2022-03-19T12:57:53Z</dcterms:modified>
</cp:coreProperties>
</file>